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2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95197"/>
    <a:srgbClr val="B0B9D5"/>
    <a:srgbClr val="D7DCEA"/>
    <a:srgbClr val="26262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0" autoAdjust="0"/>
    <p:restoredTop sz="94660"/>
  </p:normalViewPr>
  <p:slideViewPr>
    <p:cSldViewPr snapToGrid="0">
      <p:cViewPr>
        <p:scale>
          <a:sx n="66" d="100"/>
          <a:sy n="66" d="100"/>
        </p:scale>
        <p:origin x="-1044" y="-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451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760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545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38681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02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67957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935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622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4033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013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2387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E8AC8-0375-4F1E-8FBA-CAF28FF306D0}" type="datetimeFigureOut">
              <a:rPr lang="ru-RU" smtClean="0"/>
              <a:pPr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AC685-DB67-4A23-8CBF-6A2D82CC87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6179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microsoft.com/office/2007/relationships/hdphoto" Target="../media/hdphoto1.wdp"/><Relationship Id="rId7" Type="http://schemas.openxmlformats.org/officeDocument/2006/relationships/hyperlink" Target="https://www.youtube.com/watch?v=hEuw2J9M7e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9814" y="603804"/>
            <a:ext cx="4464651" cy="826964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1917700"/>
            <a:ext cx="12192000" cy="4940300"/>
          </a:xfrm>
          <a:prstGeom prst="rect">
            <a:avLst/>
          </a:prstGeom>
          <a:solidFill>
            <a:srgbClr val="262626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69814" y="2163778"/>
            <a:ext cx="114898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Клинический центр стоматологии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3200" b="1" dirty="0" smtClean="0">
                <a:solidFill>
                  <a:schemeClr val="bg1"/>
                </a:solidFill>
              </a:rPr>
              <a:t>Клиники Московского государственного медико-стоматологического университета им. А.И. Евдокимова</a:t>
            </a: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Ведущий федеральный амбулаторный специализированный стоматологический центр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146" name="Picture 2" descr="ÐÐ°ÑÑÐ¸Ð½ÐºÐ¸ Ð¿Ð¾ Ð·Ð°Ð¿ÑÐ¾ÑÑ Ð¼Ð³Ð¼ÑÑ Ð»Ð¾Ð³Ð¾ÑÐ¸Ð¿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089" t="20400" r="32887" b="23510"/>
          <a:stretch>
            <a:fillRect/>
          </a:stretch>
        </p:blipFill>
        <p:spPr bwMode="auto">
          <a:xfrm>
            <a:off x="10049347" y="353078"/>
            <a:ext cx="1319353" cy="1566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9203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013" y="223838"/>
            <a:ext cx="2767012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422275" y="4189413"/>
            <a:ext cx="36957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2275" y="1368425"/>
            <a:ext cx="7526338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О Клиническом центре стоматологии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65900" y="0"/>
            <a:ext cx="5626100" cy="6858000"/>
          </a:xfrm>
          <a:prstGeom prst="rect">
            <a:avLst/>
          </a:pr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2" name="TextBox 25"/>
          <p:cNvSpPr txBox="1">
            <a:spLocks noChangeArrowheads="1"/>
          </p:cNvSpPr>
          <p:nvPr/>
        </p:nvSpPr>
        <p:spPr bwMode="auto">
          <a:xfrm>
            <a:off x="6743700" y="4230688"/>
            <a:ext cx="46863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D7DCEA"/>
                </a:solidFill>
                <a:latin typeface="Calibri" pitchFamily="34" charset="0"/>
              </a:rPr>
              <a:t>Факты</a:t>
            </a:r>
          </a:p>
        </p:txBody>
      </p:sp>
      <p:sp>
        <p:nvSpPr>
          <p:cNvPr id="9223" name="TextBox 26"/>
          <p:cNvSpPr txBox="1">
            <a:spLocks noChangeArrowheads="1"/>
          </p:cNvSpPr>
          <p:nvPr/>
        </p:nvSpPr>
        <p:spPr bwMode="auto">
          <a:xfrm>
            <a:off x="6743700" y="4686300"/>
            <a:ext cx="528637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Высококвалифицированные специалисты МГМСУ;</a:t>
            </a:r>
          </a:p>
          <a:p>
            <a:pPr>
              <a:lnSpc>
                <a:spcPts val="1100"/>
              </a:lnSpc>
            </a:pPr>
            <a:endParaRPr lang="ru-RU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Возможность привлечения любого специалиста Университета;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endParaRPr lang="ru-RU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2 Члена- корреспондента РАН;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endParaRPr lang="ru-RU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22 доктора медицинских наук;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endParaRPr lang="ru-RU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149 кандидата медицинских наук;</a:t>
            </a: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endParaRPr lang="ru-RU" sz="1400">
              <a:solidFill>
                <a:schemeClr val="bg1"/>
              </a:solidFill>
              <a:latin typeface="Calibri" pitchFamily="34" charset="0"/>
            </a:endParaRPr>
          </a:p>
          <a:p>
            <a:pPr>
              <a:lnSpc>
                <a:spcPts val="1100"/>
              </a:lnSpc>
              <a:buFont typeface="Arial" pitchFamily="34" charset="0"/>
              <a:buChar char="•"/>
            </a:pPr>
            <a:r>
              <a:rPr lang="ru-RU" sz="1400">
                <a:solidFill>
                  <a:schemeClr val="bg1"/>
                </a:solidFill>
                <a:latin typeface="Calibri" pitchFamily="34" charset="0"/>
              </a:rPr>
              <a:t> 150 стоматологических установок в КЦС. 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61963" y="2651570"/>
            <a:ext cx="5980112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Клинический центр стоматологии (КЦС) – крупнейший амбулаторный стоматологический центр в России ведущего стоматологического вуза  страны –  Московского государственного медико-стоматологического университета им. А.И. Евдокимова.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На объединенной учебно-клинической базе работают ведущие стоматологи России, включая главного стоматолога Минздрава России, главного стоматолога Департамента здравоохранения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25000"/>
                  </a:schemeClr>
                </a:solidFill>
                <a:latin typeface="+mn-lt"/>
                <a:cs typeface="+mn-cs"/>
              </a:rPr>
              <a:t>г. Москвы, главного стоматолога ЦФО.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bg2">
                  <a:lumMod val="25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9225" name="Picture 2" descr="ÐÐ²ÑÐ¾Ð¼Ð°ÑÐ¸ÑÐµÑÐºÐ¸Ð¹ Ð°Ð»ÑÑÐµÑÐ½Ð°ÑÐ¸Ð²Ð½ÑÐ¹ ÑÐµÐºÑÑ Ð¾ÑÑÑÑÑÑÐ²ÑÐµÑ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700" y="187325"/>
            <a:ext cx="52705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484" y="224107"/>
            <a:ext cx="2766871" cy="512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6386" y="4750811"/>
            <a:ext cx="288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95197"/>
                </a:solidFill>
              </a:rPr>
              <a:t>поликлиники</a:t>
            </a:r>
            <a:endParaRPr lang="ru-RU" sz="2800" b="1" dirty="0">
              <a:solidFill>
                <a:srgbClr val="39519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776" y="2976157"/>
            <a:ext cx="288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95197"/>
                </a:solidFill>
              </a:rPr>
              <a:t>Городские больницы</a:t>
            </a:r>
            <a:endParaRPr lang="ru-RU" sz="1100" b="1" dirty="0">
              <a:solidFill>
                <a:srgbClr val="395197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21534" y="1494829"/>
            <a:ext cx="2883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395197"/>
                </a:solidFill>
              </a:rPr>
              <a:t>Специализированные федеральные медицинские центры</a:t>
            </a:r>
            <a:endParaRPr lang="ru-RU" b="1" dirty="0">
              <a:solidFill>
                <a:srgbClr val="395197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47536" y="3523583"/>
            <a:ext cx="5436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1</a:t>
            </a:r>
            <a:endParaRPr lang="ru-RU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7640" y="1866642"/>
            <a:ext cx="5436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2</a:t>
            </a:r>
            <a:endParaRPr lang="ru-RU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46902" y="284730"/>
            <a:ext cx="54362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3</a:t>
            </a:r>
            <a:endParaRPr lang="ru-RU" sz="8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0" y="5852160"/>
            <a:ext cx="12192000" cy="1005840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Скругленная соединительная линия 17"/>
          <p:cNvCxnSpPr/>
          <p:nvPr/>
        </p:nvCxnSpPr>
        <p:spPr>
          <a:xfrm flipV="1">
            <a:off x="1563624" y="3017520"/>
            <a:ext cx="1847088" cy="12435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Скругленная соединительная линия 18"/>
          <p:cNvCxnSpPr/>
          <p:nvPr/>
        </p:nvCxnSpPr>
        <p:spPr>
          <a:xfrm flipV="1">
            <a:off x="5309616" y="1405128"/>
            <a:ext cx="1847088" cy="124358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48640" y="5166360"/>
            <a:ext cx="2203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Получение первичной медицинской помощи</a:t>
            </a:r>
            <a:endParaRPr lang="ru-RU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3590544" y="3334512"/>
            <a:ext cx="1959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Получение специализированной</a:t>
            </a:r>
          </a:p>
          <a:p>
            <a:r>
              <a:rPr lang="ru-RU" sz="1400" dirty="0" smtClean="0"/>
              <a:t>медицинской помощи</a:t>
            </a:r>
            <a:endParaRPr lang="ru-RU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7555992" y="2398776"/>
            <a:ext cx="195986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Получение специализированной</a:t>
            </a:r>
          </a:p>
          <a:p>
            <a:r>
              <a:rPr lang="ru-RU" sz="1400" dirty="0" smtClean="0"/>
              <a:t>медицинской помощи, если не справляются на 2 этапе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334387" y="1207013"/>
            <a:ext cx="53987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Этапы оказания медицинской помощи</a:t>
            </a:r>
            <a:endParaRPr lang="ru-RU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7543800" y="4517136"/>
            <a:ext cx="464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Особенность КЦС МГМСУ – возможность напрямую обратиться за помощью, без направлений из других </a:t>
            </a:r>
            <a:r>
              <a:rPr lang="ru-RU" b="1" dirty="0" err="1" smtClean="0"/>
              <a:t>медучрежджений</a:t>
            </a:r>
            <a:r>
              <a:rPr lang="ru-RU" b="1" dirty="0" smtClean="0"/>
              <a:t>, без открепления от поликлиники</a:t>
            </a:r>
            <a:endParaRPr lang="ru-RU" b="1" dirty="0"/>
          </a:p>
        </p:txBody>
      </p:sp>
      <p:pic>
        <p:nvPicPr>
          <p:cNvPr id="5122" name="Picture 2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47916" y="2946401"/>
            <a:ext cx="2069783" cy="145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1624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  <p:bldP spid="16" grpId="0"/>
      <p:bldP spid="27" grpId="0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484" y="224107"/>
            <a:ext cx="2766871" cy="512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783" y="986693"/>
            <a:ext cx="10161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КЦС МГМСУ оказывает  бесплатную (в рамках ОМС) помощь по следующим программам:</a:t>
            </a:r>
            <a:endParaRPr lang="ru-RU" sz="28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852160"/>
            <a:ext cx="12192000" cy="1005840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7802" y="2699656"/>
            <a:ext cx="4183358" cy="294639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83778" y="2104575"/>
            <a:ext cx="5050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395197"/>
                </a:solidFill>
              </a:rPr>
              <a:t> ОМС в стоматологии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395197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340" y="2761637"/>
            <a:ext cx="797429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Терапевтическое и хирургическое лечение:</a:t>
            </a:r>
          </a:p>
          <a:p>
            <a:endParaRPr lang="ru-RU" sz="1600" b="1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Кариес</a:t>
            </a:r>
            <a:r>
              <a:rPr lang="en-US" sz="1600" b="1" dirty="0" smtClean="0"/>
              <a:t> </a:t>
            </a:r>
            <a:r>
              <a:rPr lang="ru-RU" sz="1600" b="1" dirty="0" smtClean="0"/>
              <a:t> </a:t>
            </a:r>
            <a:r>
              <a:rPr lang="ru-RU" sz="1600" dirty="0" smtClean="0"/>
              <a:t>(поверхностный, средний, глубокий)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Пульпит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Периодонтит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Удаление зубов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Лечение абсцессов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ru-RU" sz="1600" b="1" dirty="0" smtClean="0"/>
              <a:t>Другие состояния, включенные в программу ОМС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Профессиональная гигиена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91038" y="5319488"/>
            <a:ext cx="5050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395197"/>
                </a:solidFill>
              </a:rPr>
              <a:t> </a:t>
            </a:r>
            <a:r>
              <a:rPr lang="ru-RU" sz="2800" b="1" dirty="0" err="1" smtClean="0">
                <a:solidFill>
                  <a:srgbClr val="395197"/>
                </a:solidFill>
              </a:rPr>
              <a:t>Онкоскрининг</a:t>
            </a:r>
            <a:r>
              <a:rPr lang="ru-RU" sz="2800" b="1" dirty="0" smtClean="0">
                <a:solidFill>
                  <a:srgbClr val="395197"/>
                </a:solidFill>
              </a:rPr>
              <a:t> полости рта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rgbClr val="39519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162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484" y="224107"/>
            <a:ext cx="2766871" cy="512493"/>
          </a:xfrm>
          <a:prstGeom prst="rect">
            <a:avLst/>
          </a:prstGeom>
        </p:spPr>
      </p:pic>
      <p:pic>
        <p:nvPicPr>
          <p:cNvPr id="24" name="image8.jpg"/>
          <p:cNvPicPr/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69519" y="1788795"/>
            <a:ext cx="3138170" cy="2086610"/>
          </a:xfrm>
          <a:prstGeom prst="rect">
            <a:avLst/>
          </a:prstGeom>
          <a:ln/>
        </p:spPr>
      </p:pic>
      <p:pic>
        <p:nvPicPr>
          <p:cNvPr id="25" name="image11.jpg"/>
          <p:cNvPicPr/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27202" y="1788795"/>
            <a:ext cx="3137595" cy="2086610"/>
          </a:xfrm>
          <a:prstGeom prst="rect">
            <a:avLst/>
          </a:prstGeom>
          <a:ln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14934" t="-608" r="5099" b="608"/>
          <a:stretch/>
        </p:blipFill>
        <p:spPr>
          <a:xfrm>
            <a:off x="8489950" y="1788795"/>
            <a:ext cx="3149600" cy="208661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0" y="4188936"/>
            <a:ext cx="12192000" cy="2669064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21957" y="4531836"/>
            <a:ext cx="36957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Метод основан на способностях тканей человека отражать или поглощать свет определенной длины волны в зависимости от своего состояния.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97057" y="4569008"/>
            <a:ext cx="3540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Врач проводит стандартный стоматологический осмотр и освещает полость рта аппаратом, излучающим свет с определенной длиной волны.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216900" y="4551454"/>
            <a:ext cx="36957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Пациент сразу узнает о состоянии полости рта и получает рекомендации. При выявлении предраковых заболеваний, есть возможность дальнейшего обследования и лечения.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733004" y="268905"/>
            <a:ext cx="49524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395197"/>
                </a:solidFill>
              </a:rPr>
              <a:t>Онкоскрининг</a:t>
            </a:r>
            <a:r>
              <a:rPr lang="ru-RU" sz="3200" b="1" dirty="0" smtClean="0">
                <a:solidFill>
                  <a:srgbClr val="395197"/>
                </a:solidFill>
              </a:rPr>
              <a:t> </a:t>
            </a:r>
            <a:r>
              <a:rPr lang="ru-RU" sz="3200" b="1" dirty="0" smtClean="0">
                <a:solidFill>
                  <a:srgbClr val="395197"/>
                </a:solidFill>
              </a:rPr>
              <a:t>полости рта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26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8.jpg"/>
          <p:cNvPicPr/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859" b="88729" l="10000" r="90000"/>
                    </a14:imgEffect>
                    <a14:imgEffect>
                      <a14:sharpenSoften amount="-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41250" b="1412"/>
          <a:stretch/>
        </p:blipFill>
        <p:spPr>
          <a:xfrm>
            <a:off x="5041900" y="-144506"/>
            <a:ext cx="7162800" cy="6080219"/>
          </a:xfrm>
          <a:prstGeom prst="rect">
            <a:avLst/>
          </a:prstGeom>
          <a:ln/>
        </p:spPr>
      </p:pic>
      <p:sp>
        <p:nvSpPr>
          <p:cNvPr id="3" name="TextBox 2"/>
          <p:cNvSpPr txBox="1"/>
          <p:nvPr/>
        </p:nvSpPr>
        <p:spPr>
          <a:xfrm>
            <a:off x="3022620" y="971592"/>
            <a:ext cx="823120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/>
              <a:t>Аутофлюорисцентная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стоматоскопия</a:t>
            </a:r>
            <a:r>
              <a:rPr lang="ru-RU" sz="2400" b="1" dirty="0" smtClean="0"/>
              <a:t> (АС) – это метод:</a:t>
            </a:r>
          </a:p>
          <a:p>
            <a:endParaRPr lang="ru-RU" dirty="0" smtClean="0"/>
          </a:p>
          <a:p>
            <a:r>
              <a:rPr lang="ru-RU" dirty="0" smtClean="0"/>
              <a:t>А) абсолютно безболезненный;</a:t>
            </a:r>
          </a:p>
          <a:p>
            <a:r>
              <a:rPr lang="ru-RU" dirty="0" smtClean="0"/>
              <a:t>Б) </a:t>
            </a:r>
            <a:r>
              <a:rPr lang="ru-RU" dirty="0" err="1" smtClean="0"/>
              <a:t>неинвазивный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В) информативный.</a:t>
            </a:r>
          </a:p>
          <a:p>
            <a:endParaRPr lang="ru-RU" dirty="0" smtClean="0"/>
          </a:p>
          <a:p>
            <a:r>
              <a:rPr lang="ru-RU" dirty="0" smtClean="0"/>
              <a:t>Это метод, который позволяет врачу провести </a:t>
            </a:r>
            <a:r>
              <a:rPr lang="ru-RU" dirty="0" err="1" smtClean="0"/>
              <a:t>доклиничексую</a:t>
            </a:r>
            <a:r>
              <a:rPr lang="ru-RU" dirty="0" smtClean="0"/>
              <a:t> диагностику онкологических заболеваний.</a:t>
            </a:r>
          </a:p>
          <a:p>
            <a:endParaRPr lang="ru-RU" dirty="0"/>
          </a:p>
          <a:p>
            <a:r>
              <a:rPr lang="ru-RU" b="1" dirty="0" smtClean="0"/>
              <a:t>Л.Н. </a:t>
            </a:r>
            <a:r>
              <a:rPr lang="ru-RU" b="1" dirty="0" err="1" smtClean="0"/>
              <a:t>Максимовская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заведующий кафедры терапевтической стоматологии МГМСУ</a:t>
            </a:r>
            <a:br>
              <a:rPr lang="ru-RU" i="1" dirty="0" smtClean="0"/>
            </a:br>
            <a:r>
              <a:rPr lang="ru-RU" i="1" dirty="0" smtClean="0"/>
              <a:t>д.м.н., профессор, соавтор методики АС</a:t>
            </a:r>
            <a:endParaRPr lang="ru-RU" i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484" y="224107"/>
            <a:ext cx="2766871" cy="512493"/>
          </a:xfrm>
          <a:prstGeom prst="rect">
            <a:avLst/>
          </a:prstGeom>
        </p:spPr>
      </p:pic>
      <p:pic>
        <p:nvPicPr>
          <p:cNvPr id="2054" name="Picture 6" descr="http://www.msmsu.ru/upload/resize_cache/iblock/0bf/500_250_1/0bfa898b7fc1b3992f62ea620e95a18f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9816" r="8957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068"/>
          <a:stretch/>
        </p:blipFill>
        <p:spPr bwMode="auto">
          <a:xfrm>
            <a:off x="443965" y="1143000"/>
            <a:ext cx="2395427" cy="34510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0" y="4594010"/>
            <a:ext cx="12192000" cy="2263990"/>
          </a:xfrm>
          <a:prstGeom prst="rect">
            <a:avLst/>
          </a:prstGeom>
          <a:solidFill>
            <a:srgbClr val="26262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Picture 4" descr="ÐÐ°ÑÑÐ¸Ð½ÐºÐ¸ Ð¿Ð¾ Ð·Ð°Ð¿ÑÐ¾ÑÑ ÑÑÐºÐ±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72" y="5097964"/>
            <a:ext cx="1615491" cy="1075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34088" y="5402981"/>
            <a:ext cx="7767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Интервью с Л.Н. </a:t>
            </a:r>
            <a:r>
              <a:rPr lang="ru-RU" dirty="0" err="1" smtClean="0"/>
              <a:t>Максимовской</a:t>
            </a:r>
            <a:r>
              <a:rPr lang="ru-RU" dirty="0" smtClean="0"/>
              <a:t> и описание методики </a:t>
            </a:r>
            <a:r>
              <a:rPr lang="ru-RU" sz="1050" dirty="0" smtClean="0"/>
              <a:t>(продолжительность ролика 2 минуты):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https://www.youtube.com/watch?v=hEuw2J9M7eg</a:t>
            </a:r>
            <a:r>
              <a:rPr lang="ru-RU" dirty="0" smtClean="0"/>
              <a:t>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6408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484" y="224107"/>
            <a:ext cx="2766871" cy="512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957" y="4188936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565900" y="0"/>
            <a:ext cx="5626100" cy="6858000"/>
          </a:xfrm>
          <a:prstGeom prst="rect">
            <a:avLst/>
          </a:pr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71347" y="393700"/>
            <a:ext cx="468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7DCEA"/>
                </a:solidFill>
              </a:rPr>
              <a:t>О врачах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71347" y="779420"/>
            <a:ext cx="4991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Скрининг-тест проводят врачи, являющиеся сотрудниками кафедры терапевтической стоматологии с большим опытом и компетенциями, включая кандидатов и докторов наук.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71347" y="2511862"/>
            <a:ext cx="468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7DCEA"/>
                </a:solidFill>
              </a:rPr>
              <a:t>О документации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1347" y="2850416"/>
            <a:ext cx="499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Скрининг-тест – это медицинская процедура, поэтому оформляется вся необходимая  медицинская документация.</a:t>
            </a:r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Для оформления медицинской карты потребуется паспорт и полис ОМС.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71347" y="5043798"/>
            <a:ext cx="468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7DCEA"/>
                </a:solidFill>
              </a:rPr>
              <a:t>О временных затратах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71347" y="5382352"/>
            <a:ext cx="4991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Ориентировочное время на прохождение </a:t>
            </a:r>
            <a:r>
              <a:rPr lang="ru-RU" sz="1600" dirty="0" err="1" smtClean="0">
                <a:solidFill>
                  <a:schemeClr val="bg1"/>
                </a:solidFill>
              </a:rPr>
              <a:t>онкоскрининга</a:t>
            </a:r>
            <a:r>
              <a:rPr lang="ru-RU" sz="1600" dirty="0" smtClean="0">
                <a:solidFill>
                  <a:schemeClr val="bg1"/>
                </a:solidFill>
              </a:rPr>
              <a:t> (включая оформление документации) – 15-25 минут.</a:t>
            </a:r>
          </a:p>
        </p:txBody>
      </p:sp>
      <p:pic>
        <p:nvPicPr>
          <p:cNvPr id="14" name="Picture 2" descr="ÐÐµÑ Ð¾Ð¿Ð¸ÑÐ°Ð½Ð¸Ñ ÑÐ¾ÑÐ¾.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1"/>
          <a:stretch>
            <a:fillRect/>
          </a:stretch>
        </p:blipFill>
        <p:spPr bwMode="auto">
          <a:xfrm>
            <a:off x="0" y="885371"/>
            <a:ext cx="6545104" cy="59798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654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484" y="224107"/>
            <a:ext cx="2766871" cy="5124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1957" y="4188936"/>
            <a:ext cx="369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54484" y="2733861"/>
            <a:ext cx="568284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/>
          </a:p>
          <a:p>
            <a:r>
              <a:rPr lang="ru-RU" sz="2000" b="1" dirty="0" err="1" smtClean="0"/>
              <a:t>Иннеза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Кодзова</a:t>
            </a:r>
            <a:r>
              <a:rPr lang="ru-RU" sz="2000" b="1" dirty="0" smtClean="0"/>
              <a:t> </a:t>
            </a:r>
          </a:p>
          <a:p>
            <a:r>
              <a:rPr lang="ru-RU" sz="2000" dirty="0" smtClean="0"/>
              <a:t>Ведущий специалист </a:t>
            </a:r>
            <a:br>
              <a:rPr lang="ru-RU" sz="2000" dirty="0" smtClean="0"/>
            </a:br>
            <a:r>
              <a:rPr lang="ru-RU" sz="2000" dirty="0" smtClean="0"/>
              <a:t>Клинического центра стоматологии МГМСУ </a:t>
            </a:r>
          </a:p>
          <a:p>
            <a:endParaRPr lang="ru-RU" sz="2000" dirty="0"/>
          </a:p>
          <a:p>
            <a:r>
              <a:rPr lang="ru-RU" sz="2000" dirty="0" smtClean="0"/>
              <a:t>+7 499 973-03-87</a:t>
            </a:r>
          </a:p>
          <a:p>
            <a:r>
              <a:rPr lang="en-US" sz="2000" dirty="0" smtClean="0"/>
              <a:t>kcs1@msmsu.ru</a:t>
            </a:r>
            <a:endParaRPr lang="ru-RU" sz="2000" dirty="0" smtClean="0"/>
          </a:p>
        </p:txBody>
      </p:sp>
      <p:sp>
        <p:nvSpPr>
          <p:cNvPr id="17" name="Прямоугольник 16"/>
          <p:cNvSpPr/>
          <p:nvPr/>
        </p:nvSpPr>
        <p:spPr>
          <a:xfrm>
            <a:off x="6565900" y="0"/>
            <a:ext cx="5626100" cy="6858000"/>
          </a:xfrm>
          <a:prstGeom prst="rect">
            <a:avLst/>
          </a:prstGeom>
          <a:solidFill>
            <a:srgbClr val="26262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58647" y="762000"/>
            <a:ext cx="4686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D7DCEA"/>
                </a:solidFill>
              </a:rPr>
              <a:t>Удобная транспортная доступность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647" y="1147720"/>
            <a:ext cx="4991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Мы находимся на ул. </a:t>
            </a:r>
            <a:r>
              <a:rPr lang="ru-RU" sz="1600" dirty="0" err="1" smtClean="0">
                <a:solidFill>
                  <a:schemeClr val="bg1"/>
                </a:solidFill>
              </a:rPr>
              <a:t>Долгоруковская</a:t>
            </a:r>
            <a:r>
              <a:rPr lang="ru-RU" sz="1600" dirty="0" smtClean="0">
                <a:solidFill>
                  <a:schemeClr val="bg1"/>
                </a:solidFill>
              </a:rPr>
              <a:t>, д.4: </a:t>
            </a:r>
            <a:br>
              <a:rPr lang="ru-RU" sz="1600" dirty="0" smtClean="0">
                <a:solidFill>
                  <a:schemeClr val="bg1"/>
                </a:solidFill>
              </a:rPr>
            </a:br>
            <a:r>
              <a:rPr lang="ru-RU" sz="1600" dirty="0" smtClean="0">
                <a:solidFill>
                  <a:schemeClr val="bg1"/>
                </a:solidFill>
              </a:rPr>
              <a:t>500 метров от м. Новослободская;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Рядом с Садовым кольцом.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4484" y="1096208"/>
            <a:ext cx="4166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Контактные данные</a:t>
            </a:r>
            <a:endParaRPr lang="ru-RU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6980" y="2202860"/>
            <a:ext cx="4952904" cy="41979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70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1483</TotalTime>
  <Words>406</Words>
  <Application>Microsoft Office PowerPoint</Application>
  <PresentationFormat>Произвольный</PresentationFormat>
  <Paragraphs>89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ITCenter</cp:lastModifiedBy>
  <cp:revision>46</cp:revision>
  <dcterms:created xsi:type="dcterms:W3CDTF">2018-08-15T06:43:46Z</dcterms:created>
  <dcterms:modified xsi:type="dcterms:W3CDTF">2019-01-24T06:56:23Z</dcterms:modified>
</cp:coreProperties>
</file>